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53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990DC5-4382-4D56-927F-DD2598252C64}"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90DC5-4382-4D56-927F-DD2598252C64}"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90DC5-4382-4D56-927F-DD2598252C64}"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90DC5-4382-4D56-927F-DD2598252C64}"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90DC5-4382-4D56-927F-DD2598252C64}"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990DC5-4382-4D56-927F-DD2598252C64}"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990DC5-4382-4D56-927F-DD2598252C64}" type="datetimeFigureOut">
              <a:rPr lang="en-US" smtClean="0"/>
              <a:pPr/>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990DC5-4382-4D56-927F-DD2598252C64}" type="datetimeFigureOut">
              <a:rPr lang="en-US" smtClean="0"/>
              <a:pPr/>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90DC5-4382-4D56-927F-DD2598252C64}" type="datetimeFigureOut">
              <a:rPr lang="en-US" smtClean="0"/>
              <a:pPr/>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90DC5-4382-4D56-927F-DD2598252C64}"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90DC5-4382-4D56-927F-DD2598252C64}"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BC7E2-7F24-493C-BCC5-502972EB28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90DC5-4382-4D56-927F-DD2598252C64}" type="datetimeFigureOut">
              <a:rPr lang="en-US" smtClean="0"/>
              <a:pPr/>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BC7E2-7F24-493C-BCC5-502972EB28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524000" y="609600"/>
            <a:ext cx="5943600" cy="6096000"/>
          </a:xfrm>
          <a:prstGeom prst="ellipse">
            <a:avLst/>
          </a:prstGeom>
          <a:blipFill>
            <a:blip r:embed="rId2" cstate="print"/>
            <a:tile tx="0" ty="0" sx="100000" sy="100000" flip="none" algn="tl"/>
          </a:blipFill>
          <a:ln>
            <a:solidFill>
              <a:srgbClr val="FF0000"/>
            </a:solidFill>
          </a:ln>
          <a:effectLst>
            <a:outerShdw blurRad="63500" sx="102000" sy="102000" algn="ctr" rotWithShape="0">
              <a:prstClr val="black">
                <a:alpha val="40000"/>
              </a:prstClr>
            </a:outerShdw>
          </a:effectLst>
          <a:scene3d>
            <a:camera prst="orthographicFront">
              <a:rot lat="0" lon="21599978" rev="0"/>
            </a:camera>
            <a:lightRig rig="two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Rectangle 1"/>
          <p:cNvSpPr>
            <a:spLocks noChangeArrowheads="1"/>
          </p:cNvSpPr>
          <p:nvPr/>
        </p:nvSpPr>
        <p:spPr bwMode="auto">
          <a:xfrm>
            <a:off x="1123171" y="-2232"/>
            <a:ext cx="689765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Untargeted Metabolomics:  Tandem LC-MSMS</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1888374" y="1607821"/>
            <a:ext cx="5334000" cy="4030979"/>
            <a:chOff x="685800" y="609600"/>
            <a:chExt cx="7848600" cy="5631179"/>
          </a:xfrm>
        </p:grpSpPr>
        <p:pic>
          <p:nvPicPr>
            <p:cNvPr id="5" name="Picture 4" descr="http://www.genengnews.com/Media/images/Article/ABSciex_tripletof56002191129293.jpg"/>
            <p:cNvPicPr/>
            <p:nvPr/>
          </p:nvPicPr>
          <p:blipFill>
            <a:blip r:embed="rId3" cstate="print"/>
            <a:srcRect/>
            <a:stretch>
              <a:fillRect/>
            </a:stretch>
          </p:blipFill>
          <p:spPr bwMode="auto">
            <a:xfrm>
              <a:off x="3352800" y="609600"/>
              <a:ext cx="2819400" cy="2114550"/>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4876800" y="3209104"/>
              <a:ext cx="3657600" cy="1820096"/>
            </a:xfrm>
            <a:prstGeom prst="rect">
              <a:avLst/>
            </a:prstGeom>
            <a:noFill/>
            <a:ln w="9525">
              <a:solidFill>
                <a:srgbClr val="7030A0"/>
              </a:solidFill>
              <a:miter lim="800000"/>
              <a:headEnd/>
              <a:tailEnd/>
            </a:ln>
          </p:spPr>
        </p:pic>
        <p:pic>
          <p:nvPicPr>
            <p:cNvPr id="6" name="Picture 5" descr="http://www.eksigent.com/images/Fixed%20size/Prod-180x224-40x40/ekspert_nanolc_side.jpg"/>
            <p:cNvPicPr/>
            <p:nvPr/>
          </p:nvPicPr>
          <p:blipFill>
            <a:blip r:embed="rId5" cstate="print">
              <a:clrChange>
                <a:clrFrom>
                  <a:srgbClr val="FFFFFF"/>
                </a:clrFrom>
                <a:clrTo>
                  <a:srgbClr val="FFFFFF">
                    <a:alpha val="0"/>
                  </a:srgbClr>
                </a:clrTo>
              </a:clrChange>
            </a:blip>
            <a:srcRect/>
            <a:stretch>
              <a:fillRect/>
            </a:stretch>
          </p:blipFill>
          <p:spPr bwMode="auto">
            <a:xfrm>
              <a:off x="685800" y="1905000"/>
              <a:ext cx="2514600" cy="2133600"/>
            </a:xfrm>
            <a:prstGeom prst="rect">
              <a:avLst/>
            </a:prstGeom>
            <a:noFill/>
            <a:ln w="9525">
              <a:noFill/>
              <a:miter lim="800000"/>
              <a:headEnd/>
              <a:tailEnd/>
            </a:ln>
          </p:spPr>
        </p:pic>
        <p:pic>
          <p:nvPicPr>
            <p:cNvPr id="11268" name="Picture 4" descr="http://1.bp.blogspot.com/-Yzm8aBZKoGw/UfVS5SmJ9ZI/AAAAAAAAB7U/EFogm1RKG-Y/s1600/metabolite-1-full.jpg"/>
            <p:cNvPicPr>
              <a:picLocks noChangeAspect="1" noChangeArrowheads="1"/>
            </p:cNvPicPr>
            <p:nvPr/>
          </p:nvPicPr>
          <p:blipFill>
            <a:blip r:embed="rId6" cstate="print"/>
            <a:srcRect/>
            <a:stretch>
              <a:fillRect/>
            </a:stretch>
          </p:blipFill>
          <p:spPr bwMode="auto">
            <a:xfrm>
              <a:off x="1295400" y="4425918"/>
              <a:ext cx="2667000" cy="1814861"/>
            </a:xfrm>
            <a:prstGeom prst="rect">
              <a:avLst/>
            </a:prstGeom>
            <a:noFill/>
            <a:ln>
              <a:solidFill>
                <a:srgbClr val="7030A0"/>
              </a:solidFill>
            </a:ln>
          </p:spPr>
        </p:pic>
        <p:sp>
          <p:nvSpPr>
            <p:cNvPr id="13" name="Bent Arrow 12"/>
            <p:cNvSpPr/>
            <p:nvPr/>
          </p:nvSpPr>
          <p:spPr>
            <a:xfrm>
              <a:off x="1447800" y="1371600"/>
              <a:ext cx="1752600" cy="5334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5400000">
              <a:off x="5905500" y="1943100"/>
              <a:ext cx="16002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10800000">
              <a:off x="4267201" y="5181600"/>
              <a:ext cx="1600200" cy="609600"/>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82924" y="0"/>
            <a:ext cx="437825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cs typeface="Arial" pitchFamily="34" charset="0"/>
              </a:rPr>
              <a:t>Data Analyses Software continued</a:t>
            </a:r>
          </a:p>
        </p:txBody>
      </p:sp>
      <p:pic>
        <p:nvPicPr>
          <p:cNvPr id="1026" name="Picture 2"/>
          <p:cNvPicPr>
            <a:picLocks noChangeAspect="1" noChangeArrowheads="1"/>
          </p:cNvPicPr>
          <p:nvPr/>
        </p:nvPicPr>
        <p:blipFill>
          <a:blip r:embed="rId2" cstate="print"/>
          <a:srcRect/>
          <a:stretch>
            <a:fillRect/>
          </a:stretch>
        </p:blipFill>
        <p:spPr bwMode="auto">
          <a:xfrm>
            <a:off x="1" y="1219200"/>
            <a:ext cx="5105400" cy="3276600"/>
          </a:xfrm>
          <a:prstGeom prst="rect">
            <a:avLst/>
          </a:prstGeom>
          <a:noFill/>
          <a:ln w="9525">
            <a:solidFill>
              <a:schemeClr val="accent1"/>
            </a:solidFill>
            <a:miter lim="800000"/>
            <a:headEnd/>
            <a:tailEnd/>
          </a:ln>
        </p:spPr>
      </p:pic>
      <p:pic>
        <p:nvPicPr>
          <p:cNvPr id="1028" name="Picture 4" descr="https://xcmsonline.scripps.edu/img_load.php?filename=14.png&amp;jobid=1018281&amp;subfolder=EIC"/>
          <p:cNvPicPr>
            <a:picLocks noChangeAspect="1" noChangeArrowheads="1"/>
          </p:cNvPicPr>
          <p:nvPr/>
        </p:nvPicPr>
        <p:blipFill>
          <a:blip r:embed="rId3" cstate="print"/>
          <a:srcRect/>
          <a:stretch>
            <a:fillRect/>
          </a:stretch>
        </p:blipFill>
        <p:spPr bwMode="auto">
          <a:xfrm>
            <a:off x="5257800" y="990600"/>
            <a:ext cx="3886200" cy="2914650"/>
          </a:xfrm>
          <a:prstGeom prst="rect">
            <a:avLst/>
          </a:prstGeom>
          <a:noFill/>
          <a:ln>
            <a:solidFill>
              <a:schemeClr val="accent1"/>
            </a:solidFill>
          </a:ln>
        </p:spPr>
      </p:pic>
      <p:cxnSp>
        <p:nvCxnSpPr>
          <p:cNvPr id="6" name="Straight Connector 5"/>
          <p:cNvCxnSpPr/>
          <p:nvPr/>
        </p:nvCxnSpPr>
        <p:spPr>
          <a:xfrm flipV="1">
            <a:off x="4114800" y="990600"/>
            <a:ext cx="11430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14800" y="2743200"/>
            <a:ext cx="1143000" cy="1143000"/>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Picture 6" descr="https://xcmsonline.scripps.edu/img_load.php?filename=14.png&amp;jobid=1018281&amp;subfolder=boxplot"/>
          <p:cNvPicPr>
            <a:picLocks noChangeAspect="1" noChangeArrowheads="1"/>
          </p:cNvPicPr>
          <p:nvPr/>
        </p:nvPicPr>
        <p:blipFill>
          <a:blip r:embed="rId4" cstate="print"/>
          <a:srcRect/>
          <a:stretch>
            <a:fillRect/>
          </a:stretch>
        </p:blipFill>
        <p:spPr bwMode="auto">
          <a:xfrm>
            <a:off x="5257800" y="4038600"/>
            <a:ext cx="3886200" cy="2667000"/>
          </a:xfrm>
          <a:prstGeom prst="rect">
            <a:avLst/>
          </a:prstGeom>
          <a:noFill/>
          <a:ln>
            <a:solidFill>
              <a:schemeClr val="accent1"/>
            </a:solidFill>
          </a:ln>
        </p:spPr>
      </p:pic>
      <p:cxnSp>
        <p:nvCxnSpPr>
          <p:cNvPr id="12" name="Straight Connector 11"/>
          <p:cNvCxnSpPr/>
          <p:nvPr/>
        </p:nvCxnSpPr>
        <p:spPr>
          <a:xfrm>
            <a:off x="4114800" y="2836026"/>
            <a:ext cx="1143000" cy="1202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14800" y="3505200"/>
            <a:ext cx="114300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1" y="5029200"/>
            <a:ext cx="3962400" cy="1200329"/>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n-US" dirty="0" smtClean="0"/>
              <a:t>XCMS Online aligns chromatography</a:t>
            </a:r>
          </a:p>
          <a:p>
            <a:pPr algn="ctr"/>
            <a:r>
              <a:rPr lang="en-US" dirty="0" smtClean="0"/>
              <a:t>and outputs user friendly schematics from uploaded data including PCA graphs, t-test, etc.</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92745" y="133290"/>
            <a:ext cx="415851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Column and</a:t>
            </a:r>
            <a:r>
              <a:rPr kumimoji="0" lang="en-US" sz="2000" b="1" i="0" u="none" strike="noStrike" cap="none" normalizeH="0" dirty="0" smtClean="0">
                <a:ln>
                  <a:noFill/>
                </a:ln>
                <a:solidFill>
                  <a:schemeClr val="tx1"/>
                </a:solidFill>
                <a:effectLst/>
                <a:latin typeface="Arial" pitchFamily="34" charset="0"/>
                <a:ea typeface="Calibri" pitchFamily="34" charset="0"/>
                <a:cs typeface="Arial" pitchFamily="34" charset="0"/>
              </a:rPr>
              <a:t> Flow Rate Selection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998122" y="914400"/>
            <a:ext cx="5147756" cy="369332"/>
          </a:xfrm>
          <a:prstGeom prst="rect">
            <a:avLst/>
          </a:prstGeom>
          <a:noFill/>
        </p:spPr>
        <p:txBody>
          <a:bodyPr wrap="none" rtlCol="0" anchor="ctr">
            <a:spAutoFit/>
          </a:bodyPr>
          <a:lstStyle/>
          <a:p>
            <a:r>
              <a:rPr lang="en-US" dirty="0" smtClean="0"/>
              <a:t>Insert Barnes table for flow rates and sensitivity gain.</a:t>
            </a:r>
          </a:p>
        </p:txBody>
      </p:sp>
      <p:sp>
        <p:nvSpPr>
          <p:cNvPr id="5" name="TextBox 4"/>
          <p:cNvSpPr txBox="1"/>
          <p:nvPr/>
        </p:nvSpPr>
        <p:spPr>
          <a:xfrm>
            <a:off x="2391050" y="3190704"/>
            <a:ext cx="4361900" cy="1477328"/>
          </a:xfrm>
          <a:prstGeom prst="rect">
            <a:avLst/>
          </a:prstGeom>
          <a:solidFill>
            <a:schemeClr val="accent1">
              <a:lumMod val="40000"/>
              <a:lumOff val="60000"/>
            </a:schemeClr>
          </a:solidFill>
          <a:ln>
            <a:solidFill>
              <a:schemeClr val="accent1"/>
            </a:solidFill>
          </a:ln>
        </p:spPr>
        <p:txBody>
          <a:bodyPr wrap="none" rtlCol="0" anchor="ctr">
            <a:spAutoFit/>
          </a:bodyPr>
          <a:lstStyle/>
          <a:p>
            <a:r>
              <a:rPr lang="en-US" dirty="0" smtClean="0"/>
              <a:t>Reverse Phase and Normal Phase Selections:</a:t>
            </a:r>
          </a:p>
          <a:p>
            <a:endParaRPr lang="en-US" dirty="0" smtClean="0"/>
          </a:p>
          <a:p>
            <a:pPr>
              <a:buFont typeface="Arial" pitchFamily="34" charset="0"/>
              <a:buChar char="•"/>
            </a:pPr>
            <a:r>
              <a:rPr lang="en-US" dirty="0" smtClean="0"/>
              <a:t> Reverse Phase (C4, C8, C18, etc…)</a:t>
            </a:r>
          </a:p>
          <a:p>
            <a:pPr>
              <a:buFont typeface="Arial" pitchFamily="34" charset="0"/>
              <a:buChar char="•"/>
            </a:pPr>
            <a:r>
              <a:rPr lang="en-US" dirty="0" smtClean="0"/>
              <a:t> Normal Phase (Silica, Amide, </a:t>
            </a:r>
            <a:r>
              <a:rPr lang="en-US" dirty="0" err="1" smtClean="0"/>
              <a:t>Amido</a:t>
            </a:r>
            <a:r>
              <a:rPr lang="en-US" dirty="0" smtClean="0"/>
              <a:t>, etc…)</a:t>
            </a:r>
            <a:endParaRPr lang="en-US" dirty="0"/>
          </a:p>
          <a:p>
            <a:endParaRPr lang="en-US" dirty="0"/>
          </a:p>
        </p:txBody>
      </p:sp>
      <p:pic>
        <p:nvPicPr>
          <p:cNvPr id="14340" name="Picture 4" descr="http://cdn.shopify.com/s/files/1/0240/9701/products/ABS_cHIPLC_PN5015840_v4_large.jpg?v=1376968582"/>
          <p:cNvPicPr>
            <a:picLocks noChangeAspect="1" noChangeArrowheads="1"/>
          </p:cNvPicPr>
          <p:nvPr/>
        </p:nvPicPr>
        <p:blipFill>
          <a:blip r:embed="rId2" cstate="print"/>
          <a:srcRect/>
          <a:stretch>
            <a:fillRect/>
          </a:stretch>
        </p:blipFill>
        <p:spPr bwMode="auto">
          <a:xfrm>
            <a:off x="152400" y="4688668"/>
            <a:ext cx="2895600" cy="2159636"/>
          </a:xfrm>
          <a:prstGeom prst="rect">
            <a:avLst/>
          </a:prstGeom>
          <a:noFill/>
        </p:spPr>
      </p:pic>
      <p:pic>
        <p:nvPicPr>
          <p:cNvPr id="14342" name="Picture 6" descr="http://www.eksigent.com/images/Fixed%20size/Prod-180x224-40x40/ABS_Column_PN80510053_v1_180x224.jpg"/>
          <p:cNvPicPr>
            <a:picLocks noChangeAspect="1" noChangeArrowheads="1"/>
          </p:cNvPicPr>
          <p:nvPr/>
        </p:nvPicPr>
        <p:blipFill>
          <a:blip r:embed="rId3" cstate="print"/>
          <a:srcRect/>
          <a:stretch>
            <a:fillRect/>
          </a:stretch>
        </p:blipFill>
        <p:spPr bwMode="auto">
          <a:xfrm>
            <a:off x="3619500" y="4790904"/>
            <a:ext cx="1714500" cy="1905001"/>
          </a:xfrm>
          <a:prstGeom prst="rect">
            <a:avLst/>
          </a:prstGeom>
          <a:noFill/>
        </p:spPr>
      </p:pic>
      <p:pic>
        <p:nvPicPr>
          <p:cNvPr id="14344" name="Picture 8" descr="http://www.perkinelmer.com/CMSResources/Images/44-70131PecoMPLCHoldersLC33LG.jpg"/>
          <p:cNvPicPr>
            <a:picLocks noChangeAspect="1" noChangeArrowheads="1"/>
          </p:cNvPicPr>
          <p:nvPr/>
        </p:nvPicPr>
        <p:blipFill>
          <a:blip r:embed="rId4" cstate="print"/>
          <a:srcRect/>
          <a:stretch>
            <a:fillRect/>
          </a:stretch>
        </p:blipFill>
        <p:spPr bwMode="auto">
          <a:xfrm>
            <a:off x="5867400" y="4867104"/>
            <a:ext cx="2891791" cy="16764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41599" y="133290"/>
            <a:ext cx="326082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cs typeface="Arial" pitchFamily="34" charset="0"/>
              </a:rPr>
              <a:t>Instrument Configuration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Diagram of Accelerator TOF Analyzer"/>
          <p:cNvPicPr>
            <a:picLocks noChangeAspect="1" noChangeArrowheads="1"/>
          </p:cNvPicPr>
          <p:nvPr/>
        </p:nvPicPr>
        <p:blipFill>
          <a:blip r:embed="rId2" cstate="print"/>
          <a:srcRect/>
          <a:stretch>
            <a:fillRect/>
          </a:stretch>
        </p:blipFill>
        <p:spPr bwMode="auto">
          <a:xfrm>
            <a:off x="76200" y="1905000"/>
            <a:ext cx="4686300" cy="3133726"/>
          </a:xfrm>
          <a:prstGeom prst="rect">
            <a:avLst/>
          </a:prstGeom>
          <a:noFill/>
        </p:spPr>
      </p:pic>
      <p:pic>
        <p:nvPicPr>
          <p:cNvPr id="5" name="Picture 2" descr="Diagram of Accelerator TOF Analyzer"/>
          <p:cNvPicPr>
            <a:picLocks noChangeAspect="1" noChangeArrowheads="1"/>
          </p:cNvPicPr>
          <p:nvPr/>
        </p:nvPicPr>
        <p:blipFill>
          <a:blip r:embed="rId2" cstate="print"/>
          <a:srcRect/>
          <a:stretch>
            <a:fillRect/>
          </a:stretch>
        </p:blipFill>
        <p:spPr bwMode="auto">
          <a:xfrm>
            <a:off x="228600" y="1971504"/>
            <a:ext cx="4686300" cy="3133726"/>
          </a:xfrm>
          <a:prstGeom prst="rect">
            <a:avLst/>
          </a:prstGeom>
          <a:noFill/>
        </p:spPr>
      </p:pic>
      <p:sp>
        <p:nvSpPr>
          <p:cNvPr id="6" name="TextBox 5"/>
          <p:cNvSpPr txBox="1"/>
          <p:nvPr/>
        </p:nvSpPr>
        <p:spPr>
          <a:xfrm>
            <a:off x="1879051" y="1066800"/>
            <a:ext cx="5479320" cy="369332"/>
          </a:xfrm>
          <a:prstGeom prst="rect">
            <a:avLst/>
          </a:prstGeom>
          <a:solidFill>
            <a:schemeClr val="accent5">
              <a:lumMod val="40000"/>
              <a:lumOff val="60000"/>
            </a:schemeClr>
          </a:solidFill>
          <a:ln>
            <a:solidFill>
              <a:schemeClr val="accent1"/>
            </a:solidFill>
          </a:ln>
        </p:spPr>
        <p:txBody>
          <a:bodyPr wrap="none" rtlCol="0">
            <a:spAutoFit/>
          </a:bodyPr>
          <a:lstStyle/>
          <a:p>
            <a:r>
              <a:rPr lang="en-US" b="1" dirty="0" smtClean="0"/>
              <a:t>AB </a:t>
            </a:r>
            <a:r>
              <a:rPr lang="en-US" b="1" dirty="0" err="1" smtClean="0"/>
              <a:t>Sciex</a:t>
            </a:r>
            <a:r>
              <a:rPr lang="en-US" b="1" dirty="0" smtClean="0"/>
              <a:t> 5600 Triple </a:t>
            </a:r>
            <a:r>
              <a:rPr lang="en-US" b="1" dirty="0" err="1" smtClean="0"/>
              <a:t>Tof</a:t>
            </a:r>
            <a:r>
              <a:rPr lang="en-US" b="1" dirty="0" smtClean="0"/>
              <a:t> Mass Spectrometer (Q-</a:t>
            </a:r>
            <a:r>
              <a:rPr lang="en-US" b="1" dirty="0" err="1" smtClean="0"/>
              <a:t>Tof</a:t>
            </a:r>
            <a:r>
              <a:rPr lang="en-US" b="1" dirty="0" smtClean="0"/>
              <a:t> MS )</a:t>
            </a:r>
            <a:endParaRPr lang="en-US" b="1" dirty="0"/>
          </a:p>
        </p:txBody>
      </p:sp>
      <p:pic>
        <p:nvPicPr>
          <p:cNvPr id="16388" name="Picture 4"/>
          <p:cNvPicPr>
            <a:picLocks noChangeAspect="1" noChangeArrowheads="1"/>
          </p:cNvPicPr>
          <p:nvPr/>
        </p:nvPicPr>
        <p:blipFill>
          <a:blip r:embed="rId3" cstate="print"/>
          <a:srcRect/>
          <a:stretch>
            <a:fillRect/>
          </a:stretch>
        </p:blipFill>
        <p:spPr bwMode="auto">
          <a:xfrm>
            <a:off x="4953000" y="1971504"/>
            <a:ext cx="3886200" cy="2971800"/>
          </a:xfrm>
          <a:prstGeom prst="rect">
            <a:avLst/>
          </a:prstGeom>
          <a:noFill/>
          <a:ln w="9525">
            <a:noFill/>
            <a:miter lim="800000"/>
            <a:headEnd/>
            <a:tailEnd/>
          </a:ln>
        </p:spPr>
      </p:pic>
      <p:sp>
        <p:nvSpPr>
          <p:cNvPr id="7" name="TextBox 6"/>
          <p:cNvSpPr txBox="1"/>
          <p:nvPr/>
        </p:nvSpPr>
        <p:spPr>
          <a:xfrm>
            <a:off x="533400" y="5334000"/>
            <a:ext cx="8077200" cy="1200329"/>
          </a:xfrm>
          <a:prstGeom prst="rect">
            <a:avLst/>
          </a:prstGeom>
          <a:solidFill>
            <a:schemeClr val="accent1">
              <a:lumMod val="40000"/>
              <a:lumOff val="60000"/>
            </a:schemeClr>
          </a:solidFill>
          <a:ln>
            <a:solidFill>
              <a:schemeClr val="accent1"/>
            </a:solidFill>
          </a:ln>
        </p:spPr>
        <p:txBody>
          <a:bodyPr wrap="square" rtlCol="0">
            <a:spAutoFit/>
          </a:bodyPr>
          <a:lstStyle/>
          <a:p>
            <a:r>
              <a:rPr lang="en-US" dirty="0" smtClean="0"/>
              <a:t>The Time of Flight (ToF) chamber allows for rapid detection and high mass accuracy as compared to traditional triple quadrupole instrumentation.  All fragments are detected simultaneously instead of a precursor (parent ion) &gt; fragment (daughter ion) pair.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83134" y="133290"/>
            <a:ext cx="497777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cs typeface="Arial" pitchFamily="34" charset="0"/>
              </a:rPr>
              <a:t>High Resolution and Acquisition Speed</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5361" name="Picture 1"/>
          <p:cNvPicPr>
            <a:picLocks noChangeAspect="1" noChangeArrowheads="1"/>
          </p:cNvPicPr>
          <p:nvPr/>
        </p:nvPicPr>
        <p:blipFill>
          <a:blip r:embed="rId2" cstate="print"/>
          <a:srcRect/>
          <a:stretch>
            <a:fillRect/>
          </a:stretch>
        </p:blipFill>
        <p:spPr bwMode="auto">
          <a:xfrm>
            <a:off x="228600" y="838200"/>
            <a:ext cx="3657600" cy="2362200"/>
          </a:xfrm>
          <a:prstGeom prst="rect">
            <a:avLst/>
          </a:prstGeom>
          <a:noFill/>
          <a:ln w="9525">
            <a:solidFill>
              <a:srgbClr val="7030A0"/>
            </a:solidFill>
            <a:miter lim="800000"/>
            <a:headEnd/>
            <a:tailEnd/>
          </a:ln>
        </p:spPr>
      </p:pic>
      <p:sp>
        <p:nvSpPr>
          <p:cNvPr id="4" name="Oval 3"/>
          <p:cNvSpPr/>
          <p:nvPr/>
        </p:nvSpPr>
        <p:spPr>
          <a:xfrm>
            <a:off x="644235" y="813261"/>
            <a:ext cx="778626"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066800" y="3200400"/>
            <a:ext cx="15240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3" cstate="print"/>
          <a:srcRect/>
          <a:stretch>
            <a:fillRect/>
          </a:stretch>
        </p:blipFill>
        <p:spPr bwMode="auto">
          <a:xfrm>
            <a:off x="2667000" y="3150949"/>
            <a:ext cx="5715000" cy="3554651"/>
          </a:xfrm>
          <a:prstGeom prst="rect">
            <a:avLst/>
          </a:prstGeom>
          <a:noFill/>
          <a:ln w="9525">
            <a:solidFill>
              <a:srgbClr val="7030A0"/>
            </a:solidFill>
            <a:miter lim="800000"/>
            <a:headEnd/>
            <a:tailEnd/>
          </a:ln>
        </p:spPr>
      </p:pic>
      <p:cxnSp>
        <p:nvCxnSpPr>
          <p:cNvPr id="9" name="Straight Arrow Connector 8"/>
          <p:cNvCxnSpPr>
            <a:stCxn id="4" idx="0"/>
          </p:cNvCxnSpPr>
          <p:nvPr/>
        </p:nvCxnSpPr>
        <p:spPr>
          <a:xfrm>
            <a:off x="1033548" y="813261"/>
            <a:ext cx="7348452" cy="2310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62400" y="834721"/>
            <a:ext cx="5002267" cy="646331"/>
          </a:xfrm>
          <a:prstGeom prst="rect">
            <a:avLst/>
          </a:prstGeom>
          <a:solidFill>
            <a:schemeClr val="accent5">
              <a:lumMod val="40000"/>
              <a:lumOff val="60000"/>
            </a:schemeClr>
          </a:solidFill>
          <a:ln>
            <a:solidFill>
              <a:schemeClr val="accent1"/>
            </a:solidFill>
          </a:ln>
        </p:spPr>
        <p:txBody>
          <a:bodyPr wrap="none" rtlCol="0">
            <a:spAutoFit/>
          </a:bodyPr>
          <a:lstStyle/>
          <a:p>
            <a:r>
              <a:rPr lang="en-US" dirty="0" smtClean="0"/>
              <a:t>Precursor Scans collected over 100 </a:t>
            </a:r>
            <a:r>
              <a:rPr lang="en-US" dirty="0" err="1" smtClean="0"/>
              <a:t>msec</a:t>
            </a:r>
            <a:r>
              <a:rPr lang="en-US" dirty="0" smtClean="0"/>
              <a:t>;</a:t>
            </a:r>
          </a:p>
          <a:p>
            <a:r>
              <a:rPr lang="en-US" dirty="0" smtClean="0"/>
              <a:t>Fragmentation Spectra collected as low as 10 msec.</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30335" y="133290"/>
            <a:ext cx="488338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cs typeface="Arial" pitchFamily="34" charset="0"/>
              </a:rPr>
              <a:t>Typical Instrument Acquisition Method</a:t>
            </a:r>
          </a:p>
        </p:txBody>
      </p:sp>
      <p:sp>
        <p:nvSpPr>
          <p:cNvPr id="3" name="TextBox 2"/>
          <p:cNvSpPr txBox="1"/>
          <p:nvPr/>
        </p:nvSpPr>
        <p:spPr>
          <a:xfrm>
            <a:off x="1643941" y="1078468"/>
            <a:ext cx="3011465" cy="369332"/>
          </a:xfrm>
          <a:prstGeom prst="rect">
            <a:avLst/>
          </a:prstGeom>
          <a:noFill/>
        </p:spPr>
        <p:txBody>
          <a:bodyPr wrap="none" rtlCol="0" anchor="ctr">
            <a:spAutoFit/>
          </a:bodyPr>
          <a:lstStyle/>
          <a:p>
            <a:pPr>
              <a:buFont typeface="Arial" pitchFamily="34" charset="0"/>
              <a:buChar char="•"/>
            </a:pPr>
            <a:r>
              <a:rPr lang="en-US" dirty="0" smtClean="0"/>
              <a:t>Precursor Ion Scan: 250 </a:t>
            </a:r>
            <a:r>
              <a:rPr lang="en-US" dirty="0" err="1" smtClean="0"/>
              <a:t>msec</a:t>
            </a:r>
            <a:endParaRPr lang="en-US" dirty="0"/>
          </a:p>
        </p:txBody>
      </p:sp>
      <p:sp>
        <p:nvSpPr>
          <p:cNvPr id="5" name="TextBox 4"/>
          <p:cNvSpPr txBox="1"/>
          <p:nvPr/>
        </p:nvSpPr>
        <p:spPr>
          <a:xfrm>
            <a:off x="1652254" y="2221468"/>
            <a:ext cx="3332131" cy="369332"/>
          </a:xfrm>
          <a:prstGeom prst="rect">
            <a:avLst/>
          </a:prstGeom>
          <a:noFill/>
        </p:spPr>
        <p:txBody>
          <a:bodyPr wrap="none" rtlCol="0" anchor="ctr">
            <a:spAutoFit/>
          </a:bodyPr>
          <a:lstStyle/>
          <a:p>
            <a:pPr>
              <a:buFont typeface="Arial" pitchFamily="34" charset="0"/>
              <a:buChar char="•"/>
            </a:pPr>
            <a:r>
              <a:rPr lang="en-US" dirty="0" smtClean="0"/>
              <a:t>Product Ion Scan: 50 </a:t>
            </a:r>
            <a:r>
              <a:rPr lang="en-US" dirty="0" err="1" smtClean="0"/>
              <a:t>msec</a:t>
            </a:r>
            <a:r>
              <a:rPr lang="en-US" dirty="0" smtClean="0"/>
              <a:t> (X 20)</a:t>
            </a:r>
            <a:endParaRPr lang="en-US" dirty="0"/>
          </a:p>
        </p:txBody>
      </p:sp>
      <p:sp>
        <p:nvSpPr>
          <p:cNvPr id="6" name="Curved Down Arrow 5"/>
          <p:cNvSpPr/>
          <p:nvPr/>
        </p:nvSpPr>
        <p:spPr>
          <a:xfrm rot="16200000">
            <a:off x="190501" y="1219200"/>
            <a:ext cx="1371600" cy="1143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410" name="Picture 2"/>
          <p:cNvPicPr>
            <a:picLocks noChangeAspect="1" noChangeArrowheads="1"/>
          </p:cNvPicPr>
          <p:nvPr/>
        </p:nvPicPr>
        <p:blipFill>
          <a:blip r:embed="rId2" cstate="print"/>
          <a:srcRect/>
          <a:stretch>
            <a:fillRect/>
          </a:stretch>
        </p:blipFill>
        <p:spPr bwMode="auto">
          <a:xfrm>
            <a:off x="5072743" y="1201867"/>
            <a:ext cx="3918857" cy="2286000"/>
          </a:xfrm>
          <a:prstGeom prst="rect">
            <a:avLst/>
          </a:prstGeom>
          <a:noFill/>
          <a:ln w="9525">
            <a:noFill/>
            <a:miter lim="800000"/>
            <a:headEnd/>
            <a:tailEnd/>
          </a:ln>
        </p:spPr>
      </p:pic>
      <p:sp>
        <p:nvSpPr>
          <p:cNvPr id="9" name="7-Point Star 8"/>
          <p:cNvSpPr/>
          <p:nvPr/>
        </p:nvSpPr>
        <p:spPr>
          <a:xfrm>
            <a:off x="8103522" y="2404441"/>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8610600" y="2767432"/>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7-Point Star 10"/>
          <p:cNvSpPr/>
          <p:nvPr/>
        </p:nvSpPr>
        <p:spPr>
          <a:xfrm>
            <a:off x="7654635" y="1150606"/>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7-Point Star 11"/>
          <p:cNvSpPr/>
          <p:nvPr/>
        </p:nvSpPr>
        <p:spPr>
          <a:xfrm>
            <a:off x="7984374" y="2682919"/>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5494713" y="1904293"/>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7-Point Star 13"/>
          <p:cNvSpPr/>
          <p:nvPr/>
        </p:nvSpPr>
        <p:spPr>
          <a:xfrm>
            <a:off x="5715000" y="21162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7-Point Star 14"/>
          <p:cNvSpPr/>
          <p:nvPr/>
        </p:nvSpPr>
        <p:spPr>
          <a:xfrm>
            <a:off x="5536278" y="23448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7-Point Star 15"/>
          <p:cNvSpPr/>
          <p:nvPr/>
        </p:nvSpPr>
        <p:spPr>
          <a:xfrm>
            <a:off x="5824452" y="16590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7-Point Star 16"/>
          <p:cNvSpPr/>
          <p:nvPr/>
        </p:nvSpPr>
        <p:spPr>
          <a:xfrm>
            <a:off x="5690061" y="13542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7-Point Star 17"/>
          <p:cNvSpPr/>
          <p:nvPr/>
        </p:nvSpPr>
        <p:spPr>
          <a:xfrm>
            <a:off x="5274426" y="2700928"/>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7-Point Star 18"/>
          <p:cNvSpPr/>
          <p:nvPr/>
        </p:nvSpPr>
        <p:spPr>
          <a:xfrm>
            <a:off x="6162504" y="2684302"/>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7-Point Star 19"/>
          <p:cNvSpPr/>
          <p:nvPr/>
        </p:nvSpPr>
        <p:spPr>
          <a:xfrm>
            <a:off x="6359235" y="2615032"/>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7-Point Star 20"/>
          <p:cNvSpPr/>
          <p:nvPr/>
        </p:nvSpPr>
        <p:spPr>
          <a:xfrm>
            <a:off x="6553200" y="2742493"/>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7-Point Star 21"/>
          <p:cNvSpPr/>
          <p:nvPr/>
        </p:nvSpPr>
        <p:spPr>
          <a:xfrm>
            <a:off x="7010400" y="27258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7-Point Star 22"/>
          <p:cNvSpPr/>
          <p:nvPr/>
        </p:nvSpPr>
        <p:spPr>
          <a:xfrm>
            <a:off x="7239000" y="27258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7-Point Star 23"/>
          <p:cNvSpPr/>
          <p:nvPr/>
        </p:nvSpPr>
        <p:spPr>
          <a:xfrm>
            <a:off x="7442661" y="27258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7-Point Star 24"/>
          <p:cNvSpPr/>
          <p:nvPr/>
        </p:nvSpPr>
        <p:spPr>
          <a:xfrm>
            <a:off x="7568739" y="29544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7-Point Star 25"/>
          <p:cNvSpPr/>
          <p:nvPr/>
        </p:nvSpPr>
        <p:spPr>
          <a:xfrm>
            <a:off x="5976852" y="29544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7-Point Star 26"/>
          <p:cNvSpPr/>
          <p:nvPr/>
        </p:nvSpPr>
        <p:spPr>
          <a:xfrm>
            <a:off x="5461461" y="28782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7-Point Star 27"/>
          <p:cNvSpPr/>
          <p:nvPr/>
        </p:nvSpPr>
        <p:spPr>
          <a:xfrm>
            <a:off x="5595852" y="2946154"/>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7-Point Star 28"/>
          <p:cNvSpPr/>
          <p:nvPr/>
        </p:nvSpPr>
        <p:spPr>
          <a:xfrm>
            <a:off x="5410200" y="3564067"/>
            <a:ext cx="152400" cy="152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630487" y="3462928"/>
            <a:ext cx="3132396" cy="369332"/>
          </a:xfrm>
          <a:prstGeom prst="rect">
            <a:avLst/>
          </a:prstGeom>
          <a:noFill/>
        </p:spPr>
        <p:txBody>
          <a:bodyPr wrap="none" rtlCol="0">
            <a:spAutoFit/>
          </a:bodyPr>
          <a:lstStyle/>
          <a:p>
            <a:r>
              <a:rPr lang="en-US" b="1" i="1" dirty="0" smtClean="0">
                <a:solidFill>
                  <a:srgbClr val="FF0000"/>
                </a:solidFill>
              </a:rPr>
              <a:t>Selected ion for fragmentation</a:t>
            </a:r>
            <a:endParaRPr lang="en-US" b="1" i="1" dirty="0">
              <a:solidFill>
                <a:srgbClr val="FF0000"/>
              </a:solidFill>
            </a:endParaRPr>
          </a:p>
        </p:txBody>
      </p:sp>
      <p:pic>
        <p:nvPicPr>
          <p:cNvPr id="17411" name="Picture 3"/>
          <p:cNvPicPr>
            <a:picLocks noChangeAspect="1" noChangeArrowheads="1"/>
          </p:cNvPicPr>
          <p:nvPr/>
        </p:nvPicPr>
        <p:blipFill>
          <a:blip r:embed="rId3" cstate="print"/>
          <a:srcRect/>
          <a:stretch>
            <a:fillRect/>
          </a:stretch>
        </p:blipFill>
        <p:spPr bwMode="auto">
          <a:xfrm>
            <a:off x="4419600" y="4173667"/>
            <a:ext cx="4572000" cy="2227133"/>
          </a:xfrm>
          <a:prstGeom prst="rect">
            <a:avLst/>
          </a:prstGeom>
          <a:noFill/>
          <a:ln w="9525">
            <a:noFill/>
            <a:miter lim="800000"/>
            <a:headEnd/>
            <a:tailEnd/>
          </a:ln>
        </p:spPr>
      </p:pic>
      <p:sp>
        <p:nvSpPr>
          <p:cNvPr id="32" name="Down Arrow 31"/>
          <p:cNvSpPr/>
          <p:nvPr/>
        </p:nvSpPr>
        <p:spPr>
          <a:xfrm>
            <a:off x="7010400" y="3868867"/>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3048000" y="15240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524000" y="2895600"/>
            <a:ext cx="3163687" cy="369332"/>
          </a:xfrm>
          <a:prstGeom prst="rect">
            <a:avLst/>
          </a:prstGeom>
          <a:solidFill>
            <a:schemeClr val="accent5">
              <a:lumMod val="40000"/>
              <a:lumOff val="60000"/>
            </a:schemeClr>
          </a:solidFill>
          <a:ln>
            <a:solidFill>
              <a:srgbClr val="7030A0"/>
            </a:solidFill>
          </a:ln>
        </p:spPr>
        <p:txBody>
          <a:bodyPr wrap="none" rtlCol="0">
            <a:spAutoFit/>
          </a:bodyPr>
          <a:lstStyle/>
          <a:p>
            <a:r>
              <a:rPr lang="en-US" dirty="0" smtClean="0"/>
              <a:t>Total Cycle Time is 1.25 seconds</a:t>
            </a:r>
            <a:endParaRPr lang="en-US" dirty="0"/>
          </a:p>
        </p:txBody>
      </p:sp>
      <p:sp>
        <p:nvSpPr>
          <p:cNvPr id="35" name="TextBox 34"/>
          <p:cNvSpPr txBox="1"/>
          <p:nvPr/>
        </p:nvSpPr>
        <p:spPr>
          <a:xfrm>
            <a:off x="6858000" y="4495800"/>
            <a:ext cx="1980992" cy="307777"/>
          </a:xfrm>
          <a:prstGeom prst="rect">
            <a:avLst/>
          </a:prstGeom>
          <a:noFill/>
        </p:spPr>
        <p:txBody>
          <a:bodyPr wrap="none" rtlCol="0">
            <a:spAutoFit/>
          </a:bodyPr>
          <a:lstStyle/>
          <a:p>
            <a:r>
              <a:rPr lang="en-US" sz="1400" b="1" dirty="0" smtClean="0"/>
              <a:t>Example of MS/MS scan</a:t>
            </a:r>
            <a:endParaRPr lang="en-US" sz="1400" b="1" dirty="0"/>
          </a:p>
        </p:txBody>
      </p:sp>
      <p:sp>
        <p:nvSpPr>
          <p:cNvPr id="36" name="TextBox 35"/>
          <p:cNvSpPr txBox="1"/>
          <p:nvPr/>
        </p:nvSpPr>
        <p:spPr>
          <a:xfrm>
            <a:off x="304801" y="4191000"/>
            <a:ext cx="3810000" cy="1754326"/>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dirty="0" smtClean="0"/>
              <a:t>The combination of precursor plus fragmentation scans in one method allows the investigator to simultaneously qualify and quantify potential compounds between experimental groups.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49258" y="0"/>
            <a:ext cx="364555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cs typeface="Arial" pitchFamily="34" charset="0"/>
              </a:rPr>
              <a:t>Evaluation of Collected Data</a:t>
            </a:r>
          </a:p>
        </p:txBody>
      </p:sp>
      <p:pic>
        <p:nvPicPr>
          <p:cNvPr id="18434" name="Picture 2"/>
          <p:cNvPicPr>
            <a:picLocks noChangeAspect="1" noChangeArrowheads="1"/>
          </p:cNvPicPr>
          <p:nvPr/>
        </p:nvPicPr>
        <p:blipFill>
          <a:blip r:embed="rId2" cstate="print"/>
          <a:srcRect/>
          <a:stretch>
            <a:fillRect/>
          </a:stretch>
        </p:blipFill>
        <p:spPr bwMode="auto">
          <a:xfrm>
            <a:off x="0" y="796689"/>
            <a:ext cx="9144000" cy="6061311"/>
          </a:xfrm>
          <a:prstGeom prst="rect">
            <a:avLst/>
          </a:prstGeom>
          <a:noFill/>
          <a:ln w="9525">
            <a:noFill/>
            <a:miter lim="800000"/>
            <a:headEnd/>
            <a:tailEnd/>
          </a:ln>
          <a:effectLst/>
        </p:spPr>
      </p:pic>
      <p:sp>
        <p:nvSpPr>
          <p:cNvPr id="4" name="TextBox 3"/>
          <p:cNvSpPr txBox="1"/>
          <p:nvPr/>
        </p:nvSpPr>
        <p:spPr>
          <a:xfrm>
            <a:off x="3733800" y="1447800"/>
            <a:ext cx="3579826" cy="1477328"/>
          </a:xfrm>
          <a:prstGeom prst="rect">
            <a:avLst/>
          </a:prstGeom>
          <a:solidFill>
            <a:schemeClr val="accent5">
              <a:lumMod val="40000"/>
              <a:lumOff val="60000"/>
            </a:schemeClr>
          </a:solidFill>
          <a:ln>
            <a:solidFill>
              <a:srgbClr val="7030A0"/>
            </a:solidFill>
          </a:ln>
        </p:spPr>
        <p:txBody>
          <a:bodyPr wrap="none" rtlCol="0">
            <a:spAutoFit/>
          </a:bodyPr>
          <a:lstStyle/>
          <a:p>
            <a:pPr>
              <a:buFont typeface="Arial" pitchFamily="34" charset="0"/>
              <a:buChar char="•"/>
            </a:pPr>
            <a:r>
              <a:rPr lang="en-US" dirty="0" smtClean="0"/>
              <a:t> Chromatographic reproducibility</a:t>
            </a:r>
          </a:p>
          <a:p>
            <a:pPr>
              <a:buFont typeface="Arial" pitchFamily="34" charset="0"/>
              <a:buChar char="•"/>
            </a:pPr>
            <a:endParaRPr lang="en-US" dirty="0" smtClean="0"/>
          </a:p>
          <a:p>
            <a:pPr>
              <a:buFont typeface="Arial" pitchFamily="34" charset="0"/>
              <a:buChar char="•"/>
            </a:pPr>
            <a:r>
              <a:rPr lang="en-US" dirty="0" smtClean="0"/>
              <a:t>  Sample intensity comparisons</a:t>
            </a:r>
          </a:p>
          <a:p>
            <a:pPr>
              <a:buFont typeface="Arial" pitchFamily="34" charset="0"/>
              <a:buChar char="•"/>
            </a:pPr>
            <a:endParaRPr lang="en-US" dirty="0" smtClean="0"/>
          </a:p>
          <a:p>
            <a:pPr>
              <a:buFont typeface="Arial" pitchFamily="34" charset="0"/>
              <a:buChar char="•"/>
            </a:pPr>
            <a:r>
              <a:rPr lang="en-US" dirty="0"/>
              <a:t> </a:t>
            </a:r>
            <a:r>
              <a:rPr lang="en-US" dirty="0" smtClean="0"/>
              <a:t> Mass accuracies between samples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00845" y="0"/>
            <a:ext cx="494237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cs typeface="Arial" pitchFamily="34" charset="0"/>
              </a:rPr>
              <a:t>Evaluation of Collected Data continued</a:t>
            </a:r>
          </a:p>
        </p:txBody>
      </p:sp>
      <p:pic>
        <p:nvPicPr>
          <p:cNvPr id="19459" name="Picture 3"/>
          <p:cNvPicPr>
            <a:picLocks noChangeAspect="1" noChangeArrowheads="1"/>
          </p:cNvPicPr>
          <p:nvPr/>
        </p:nvPicPr>
        <p:blipFill>
          <a:blip r:embed="rId2" cstate="print"/>
          <a:srcRect/>
          <a:stretch>
            <a:fillRect/>
          </a:stretch>
        </p:blipFill>
        <p:spPr bwMode="auto">
          <a:xfrm>
            <a:off x="0" y="940185"/>
            <a:ext cx="9144000" cy="5917815"/>
          </a:xfrm>
          <a:prstGeom prst="rect">
            <a:avLst/>
          </a:prstGeom>
          <a:noFill/>
          <a:ln w="9525">
            <a:noFill/>
            <a:miter lim="800000"/>
            <a:headEnd/>
            <a:tailEnd/>
          </a:ln>
          <a:effectLst/>
        </p:spPr>
      </p:pic>
      <p:sp>
        <p:nvSpPr>
          <p:cNvPr id="5" name="TextBox 4"/>
          <p:cNvSpPr txBox="1"/>
          <p:nvPr/>
        </p:nvSpPr>
        <p:spPr>
          <a:xfrm>
            <a:off x="609600" y="4114800"/>
            <a:ext cx="3931974" cy="830997"/>
          </a:xfrm>
          <a:prstGeom prst="rect">
            <a:avLst/>
          </a:prstGeom>
          <a:solidFill>
            <a:schemeClr val="accent5">
              <a:lumMod val="40000"/>
              <a:lumOff val="60000"/>
            </a:schemeClr>
          </a:solidFill>
          <a:ln>
            <a:solidFill>
              <a:srgbClr val="7030A0"/>
            </a:solidFill>
          </a:ln>
        </p:spPr>
        <p:txBody>
          <a:bodyPr wrap="none" rtlCol="0">
            <a:spAutoFit/>
          </a:bodyPr>
          <a:lstStyle/>
          <a:p>
            <a:pPr>
              <a:buFont typeface="Arial" pitchFamily="34" charset="0"/>
              <a:buChar char="•"/>
            </a:pPr>
            <a:r>
              <a:rPr lang="en-US" sz="1600" dirty="0" smtClean="0"/>
              <a:t> Chromatography tracings overlap</a:t>
            </a:r>
          </a:p>
          <a:p>
            <a:pPr>
              <a:buFont typeface="Arial" pitchFamily="34" charset="0"/>
              <a:buChar char="•"/>
            </a:pPr>
            <a:endParaRPr lang="en-US" sz="1600" dirty="0" smtClean="0"/>
          </a:p>
          <a:p>
            <a:pPr>
              <a:buFont typeface="Arial" pitchFamily="34" charset="0"/>
              <a:buChar char="•"/>
            </a:pPr>
            <a:r>
              <a:rPr lang="en-US" sz="1600" dirty="0" smtClean="0"/>
              <a:t> Mass accuracy window set to 0.005 Daltons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02458" y="0"/>
            <a:ext cx="493917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cs typeface="Arial" pitchFamily="34" charset="0"/>
              </a:rPr>
              <a:t>Exporting Data to Statistical Programs</a:t>
            </a:r>
          </a:p>
        </p:txBody>
      </p:sp>
      <p:pic>
        <p:nvPicPr>
          <p:cNvPr id="1026" name="Picture 2"/>
          <p:cNvPicPr>
            <a:picLocks noChangeAspect="1" noChangeArrowheads="1"/>
          </p:cNvPicPr>
          <p:nvPr/>
        </p:nvPicPr>
        <p:blipFill>
          <a:blip r:embed="rId2" cstate="print"/>
          <a:srcRect l="2500" t="18179" r="23975" b="29290"/>
          <a:stretch>
            <a:fillRect/>
          </a:stretch>
        </p:blipFill>
        <p:spPr bwMode="auto">
          <a:xfrm>
            <a:off x="16626" y="533400"/>
            <a:ext cx="9101020" cy="3657600"/>
          </a:xfrm>
          <a:prstGeom prst="rect">
            <a:avLst/>
          </a:prstGeom>
          <a:noFill/>
          <a:ln w="9525">
            <a:noFill/>
            <a:miter lim="800000"/>
            <a:headEnd/>
            <a:tailEnd/>
          </a:ln>
        </p:spPr>
      </p:pic>
      <p:sp>
        <p:nvSpPr>
          <p:cNvPr id="4" name="TextBox 3"/>
          <p:cNvSpPr txBox="1"/>
          <p:nvPr/>
        </p:nvSpPr>
        <p:spPr>
          <a:xfrm>
            <a:off x="203661" y="4800600"/>
            <a:ext cx="8763000" cy="92333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dirty="0" smtClean="0"/>
              <a:t>Programs like MS Convert can transform instrument raw files (.wiff, .dta, etc) in usable formats such as mzXML.  Keep in mind when transforming the raw data, the size of the files can increase significantly.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31337" y="0"/>
            <a:ext cx="308142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cs typeface="Arial" pitchFamily="34" charset="0"/>
              </a:rPr>
              <a:t>Data Analyses Software</a:t>
            </a:r>
          </a:p>
        </p:txBody>
      </p:sp>
      <p:pic>
        <p:nvPicPr>
          <p:cNvPr id="2050" name="Picture 2" descr="https://xcmsonline.scripps.edu/images/XCMS_ONLINE_BoxFlow_logo_FinalDraft3.png"/>
          <p:cNvPicPr>
            <a:picLocks noChangeAspect="1" noChangeArrowheads="1"/>
          </p:cNvPicPr>
          <p:nvPr/>
        </p:nvPicPr>
        <p:blipFill>
          <a:blip r:embed="rId2" cstate="print"/>
          <a:srcRect/>
          <a:stretch>
            <a:fillRect/>
          </a:stretch>
        </p:blipFill>
        <p:spPr bwMode="auto">
          <a:xfrm>
            <a:off x="76200" y="685800"/>
            <a:ext cx="4391025" cy="1838325"/>
          </a:xfrm>
          <a:prstGeom prst="rect">
            <a:avLst/>
          </a:prstGeom>
          <a:noFill/>
        </p:spPr>
      </p:pic>
      <p:pic>
        <p:nvPicPr>
          <p:cNvPr id="2052" name="Picture 4" descr="http://www.absciex.com/images/Fixed%20size/Prod-180x224-40x40/markerview-software-absciex01.jpg"/>
          <p:cNvPicPr>
            <a:picLocks noChangeAspect="1" noChangeArrowheads="1"/>
          </p:cNvPicPr>
          <p:nvPr/>
        </p:nvPicPr>
        <p:blipFill>
          <a:blip r:embed="rId3" cstate="print"/>
          <a:srcRect t="26287" b="25125"/>
          <a:stretch>
            <a:fillRect/>
          </a:stretch>
        </p:blipFill>
        <p:spPr bwMode="auto">
          <a:xfrm>
            <a:off x="5181600" y="762000"/>
            <a:ext cx="3276600" cy="1981200"/>
          </a:xfrm>
          <a:prstGeom prst="rect">
            <a:avLst/>
          </a:prstGeom>
          <a:noFill/>
        </p:spPr>
      </p:pic>
      <p:pic>
        <p:nvPicPr>
          <p:cNvPr id="2054" name="Picture 6" descr="http://www.nature.com/nprot/journal/v6/n6/images_article/nprot.2011.319-F2.jpg"/>
          <p:cNvPicPr>
            <a:picLocks noChangeAspect="1" noChangeArrowheads="1"/>
          </p:cNvPicPr>
          <p:nvPr/>
        </p:nvPicPr>
        <p:blipFill>
          <a:blip r:embed="rId4" cstate="print"/>
          <a:srcRect/>
          <a:stretch>
            <a:fillRect/>
          </a:stretch>
        </p:blipFill>
        <p:spPr bwMode="auto">
          <a:xfrm>
            <a:off x="381000" y="2895600"/>
            <a:ext cx="3388282" cy="2219325"/>
          </a:xfrm>
          <a:prstGeom prst="rect">
            <a:avLst/>
          </a:prstGeom>
          <a:noFill/>
        </p:spPr>
      </p:pic>
      <p:sp>
        <p:nvSpPr>
          <p:cNvPr id="6" name="TextBox 5"/>
          <p:cNvSpPr txBox="1"/>
          <p:nvPr/>
        </p:nvSpPr>
        <p:spPr>
          <a:xfrm>
            <a:off x="5181600" y="3962400"/>
            <a:ext cx="2895600" cy="1200329"/>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dirty="0" smtClean="0"/>
              <a:t>There are a host of software platforms ranging from free online resources to company specific </a:t>
            </a:r>
            <a:r>
              <a:rPr lang="en-US" dirty="0" smtClean="0"/>
              <a:t>programs.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8701</TotalTime>
  <Words>312</Words>
  <Application>Microsoft Office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UAB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MASSSPEC2</dc:creator>
  <cp:lastModifiedBy>MASSSPEC2</cp:lastModifiedBy>
  <cp:revision>41</cp:revision>
  <dcterms:created xsi:type="dcterms:W3CDTF">2014-05-15T14:36:38Z</dcterms:created>
  <dcterms:modified xsi:type="dcterms:W3CDTF">2014-05-22T20:55:53Z</dcterms:modified>
</cp:coreProperties>
</file>